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4630400" cy="8229600"/>
  <p:notesSz cx="8229600" cy="14630400"/>
  <p:embeddedFontLst>
    <p:embeddedFont>
      <p:font typeface="Bahnschrift" panose="020B0502040204020203" pitchFamily="34" charset="0"/>
      <p:regular r:id="rId24"/>
      <p:bold r:id="rId25"/>
    </p:embeddedFont>
    <p:embeddedFont>
      <p:font typeface="Bahnschrift SemiBold" panose="020B0502040204020203" pitchFamily="34" charset="0"/>
      <p:bold r:id="rId26"/>
    </p:embeddedFont>
    <p:embeddedFont>
      <p:font typeface="Bahnschrift SemiLight" panose="020B0502040204020203" pitchFamily="34" charset="0"/>
      <p:regular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7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186" y="-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588953554718706E-2"/>
          <c:y val="0.12852230739142764"/>
          <c:w val="0.89585549088972571"/>
          <c:h val="0.710756553501474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H. Ádám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Munka1!$A$2:$A$4</c:f>
              <c:strCache>
                <c:ptCount val="3"/>
                <c:pt idx="0">
                  <c:v>Fejlesztési folyamatok</c:v>
                </c:pt>
                <c:pt idx="1">
                  <c:v>Dokumentálás és tesztelés</c:v>
                </c:pt>
                <c:pt idx="2">
                  <c:v>Prezentáció</c:v>
                </c:pt>
              </c:strCache>
            </c:strRef>
          </c:cat>
          <c:val>
            <c:numRef>
              <c:f>Munka1!$B$2:$B$4</c:f>
              <c:numCache>
                <c:formatCode>0%</c:formatCode>
                <c:ptCount val="3"/>
                <c:pt idx="0">
                  <c:v>0.15</c:v>
                </c:pt>
                <c:pt idx="1">
                  <c:v>0.35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D5-40E8-9B6B-7566F890308E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D. Milán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Munka1!$A$2:$A$4</c:f>
              <c:strCache>
                <c:ptCount val="3"/>
                <c:pt idx="0">
                  <c:v>Fejlesztési folyamatok</c:v>
                </c:pt>
                <c:pt idx="1">
                  <c:v>Dokumentálás és tesztelés</c:v>
                </c:pt>
                <c:pt idx="2">
                  <c:v>Prezentáció</c:v>
                </c:pt>
              </c:strCache>
            </c:strRef>
          </c:cat>
          <c:val>
            <c:numRef>
              <c:f>Munka1!$C$2:$C$4</c:f>
              <c:numCache>
                <c:formatCode>0%</c:formatCode>
                <c:ptCount val="3"/>
                <c:pt idx="0">
                  <c:v>0.7</c:v>
                </c:pt>
                <c:pt idx="1">
                  <c:v>0.25</c:v>
                </c:pt>
                <c:pt idx="2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D5-40E8-9B6B-7566F890308E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B. Milán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Munka1!$A$2:$A$4</c:f>
              <c:strCache>
                <c:ptCount val="3"/>
                <c:pt idx="0">
                  <c:v>Fejlesztési folyamatok</c:v>
                </c:pt>
                <c:pt idx="1">
                  <c:v>Dokumentálás és tesztelés</c:v>
                </c:pt>
                <c:pt idx="2">
                  <c:v>Prezentáció</c:v>
                </c:pt>
              </c:strCache>
            </c:strRef>
          </c:cat>
          <c:val>
            <c:numRef>
              <c:f>Munka1!$D$2:$D$4</c:f>
              <c:numCache>
                <c:formatCode>0%</c:formatCode>
                <c:ptCount val="3"/>
                <c:pt idx="0">
                  <c:v>0.15</c:v>
                </c:pt>
                <c:pt idx="1">
                  <c:v>0.4</c:v>
                </c:pt>
                <c:pt idx="2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7D5-40E8-9B6B-7566F89030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73157184"/>
        <c:axId val="1773163424"/>
      </c:barChart>
      <c:catAx>
        <c:axId val="1773157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773163424"/>
        <c:crosses val="autoZero"/>
        <c:auto val="1"/>
        <c:lblAlgn val="ctr"/>
        <c:lblOffset val="100"/>
        <c:noMultiLvlLbl val="0"/>
      </c:catAx>
      <c:valAx>
        <c:axId val="1773163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773157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4966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1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10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11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270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12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779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13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359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14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786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15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714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16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94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17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874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18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469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19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147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2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20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082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3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4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5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6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7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8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Bahnschrift" panose="020B0502040204020203" pitchFamily="34" charset="0"/>
              </a:rPr>
              <a:t>9</a:t>
            </a:fld>
            <a:endParaRPr lang="en-U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478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498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106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619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161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3960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009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5028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58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3356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7852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564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4102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118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17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136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84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92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11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41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608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5/26/2025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70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Bahnschrift" panose="020B0502040204020203" pitchFamily="34" charset="0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58466" y="362016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chemeClr val="bg1"/>
                </a:solidFill>
                <a:latin typeface="Bahnschrift SemiLight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Silver Edzőterem</a:t>
            </a:r>
            <a:endParaRPr lang="en-US" sz="4400" dirty="0">
              <a:solidFill>
                <a:schemeClr val="bg1"/>
              </a:solidFill>
              <a:latin typeface="Bahnschrift SemiLigh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364194" y="7621516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Készítette: Dóczi Milán, Helembai Ádám, Bruder Milán</a:t>
            </a:r>
            <a:endParaRPr lang="en-US" sz="1950" b="1" dirty="0">
              <a:latin typeface="Bahnschrift" panose="020B0502040204020203" pitchFamily="34" charset="0"/>
            </a:endParaRPr>
          </a:p>
        </p:txBody>
      </p:sp>
      <p:pic>
        <p:nvPicPr>
          <p:cNvPr id="6" name="Kép 5" descr="A képen szöveg, Betűtípus, embléma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8F0D03D-173B-B70B-6DF4-27CF3E901B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3585" r="-5024" b="-3200"/>
          <a:stretch/>
        </p:blipFill>
        <p:spPr>
          <a:xfrm>
            <a:off x="3366442" y="2205260"/>
            <a:ext cx="2965921" cy="34997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98356" y="573071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Bérlet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v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ásárlás</a:t>
            </a:r>
            <a:r>
              <a:rPr lang="hu-HU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ának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olyamat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a 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Backend</a:t>
            </a:r>
            <a:r>
              <a:rPr lang="hu-HU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ben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60281" y="3644136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426543" y="3644136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Hitelesítés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867903" y="4245520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1426543" y="423389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Bérlet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ellenőrzés</a:t>
            </a:r>
            <a:r>
              <a:rPr lang="hu-HU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e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67903" y="4846904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1426540" y="482365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Bérlet generálás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867903" y="5448289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1426541" y="544828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Válaszkezelés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13" name="image25.png">
            <a:extLst>
              <a:ext uri="{FF2B5EF4-FFF2-40B4-BE49-F238E27FC236}">
                <a16:creationId xmlns:a16="http://schemas.microsoft.com/office/drawing/2014/main" id="{F72D10AC-D9DA-4860-8A36-9F1D67897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348167" y="1592495"/>
            <a:ext cx="6769176" cy="5454568"/>
          </a:xfrm>
          <a:prstGeom prst="rect">
            <a:avLst/>
          </a:prstGeom>
        </p:spPr>
      </p:pic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ECB10A6B-55BB-9F75-AB96-F29F7A07BA77}"/>
              </a:ext>
            </a:extLst>
          </p:cNvPr>
          <p:cNvCxnSpPr>
            <a:cxnSpLocks/>
          </p:cNvCxnSpPr>
          <p:nvPr/>
        </p:nvCxnSpPr>
        <p:spPr>
          <a:xfrm flipV="1">
            <a:off x="2743546" y="1868080"/>
            <a:ext cx="4793335" cy="19749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25EB7B6B-2E70-A60A-0761-7ACAB03E03CF}"/>
              </a:ext>
            </a:extLst>
          </p:cNvPr>
          <p:cNvCxnSpPr>
            <a:cxnSpLocks/>
          </p:cNvCxnSpPr>
          <p:nvPr/>
        </p:nvCxnSpPr>
        <p:spPr>
          <a:xfrm flipV="1">
            <a:off x="3747552" y="4045178"/>
            <a:ext cx="3796951" cy="4050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51D399C6-4596-CF68-181F-E703F7CC76ED}"/>
              </a:ext>
            </a:extLst>
          </p:cNvPr>
          <p:cNvCxnSpPr>
            <a:cxnSpLocks/>
          </p:cNvCxnSpPr>
          <p:nvPr/>
        </p:nvCxnSpPr>
        <p:spPr>
          <a:xfrm flipV="1">
            <a:off x="3500213" y="4858530"/>
            <a:ext cx="4129312" cy="1867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36EA694E-0CE6-F1F1-1336-9D222747AA9E}"/>
              </a:ext>
            </a:extLst>
          </p:cNvPr>
          <p:cNvCxnSpPr>
            <a:cxnSpLocks/>
          </p:cNvCxnSpPr>
          <p:nvPr/>
        </p:nvCxnSpPr>
        <p:spPr>
          <a:xfrm>
            <a:off x="3279042" y="5675666"/>
            <a:ext cx="4426683" cy="858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8518" y="2148634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Bérlet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vásárlás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a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frontend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oldalról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14456" y="3899005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069818" y="389900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Bérlet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típus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kiválasztása</a:t>
            </a:r>
            <a:endParaRPr lang="en-US" sz="22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19645" y="4526074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1069818" y="450167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Adatok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küldése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a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backendnek</a:t>
            </a:r>
            <a:endParaRPr lang="en-US" sz="22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19645" y="5127458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1069817" y="512736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Sikeres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/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hibás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válasz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kezelése</a:t>
            </a:r>
            <a:endParaRPr lang="en-US" sz="22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19645" y="5753246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1069818" y="573003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Értesítések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megjelenítése</a:t>
            </a:r>
            <a:endParaRPr lang="en-US" sz="22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pic>
        <p:nvPicPr>
          <p:cNvPr id="14" name="image7.png">
            <a:extLst>
              <a:ext uri="{FF2B5EF4-FFF2-40B4-BE49-F238E27FC236}">
                <a16:creationId xmlns:a16="http://schemas.microsoft.com/office/drawing/2014/main" id="{6AE51C0A-1256-4ACB-BEFA-D7F68BC1F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315200" y="2767351"/>
            <a:ext cx="6964910" cy="3818327"/>
          </a:xfrm>
          <a:prstGeom prst="rect">
            <a:avLst/>
          </a:prstGeom>
        </p:spPr>
      </p:pic>
      <p:cxnSp>
        <p:nvCxnSpPr>
          <p:cNvPr id="2" name="Egyenes összekötő nyíllal 1">
            <a:extLst>
              <a:ext uri="{FF2B5EF4-FFF2-40B4-BE49-F238E27FC236}">
                <a16:creationId xmlns:a16="http://schemas.microsoft.com/office/drawing/2014/main" id="{01A3B8D8-7F89-03A3-D547-C0A244D87AB3}"/>
              </a:ext>
            </a:extLst>
          </p:cNvPr>
          <p:cNvCxnSpPr>
            <a:cxnSpLocks/>
          </p:cNvCxnSpPr>
          <p:nvPr/>
        </p:nvCxnSpPr>
        <p:spPr>
          <a:xfrm flipV="1">
            <a:off x="4133839" y="3276600"/>
            <a:ext cx="3326013" cy="8453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3CDDD7B5-79EF-3798-ED60-5E6863C00040}"/>
              </a:ext>
            </a:extLst>
          </p:cNvPr>
          <p:cNvCxnSpPr>
            <a:cxnSpLocks/>
          </p:cNvCxnSpPr>
          <p:nvPr/>
        </p:nvCxnSpPr>
        <p:spPr>
          <a:xfrm flipV="1">
            <a:off x="4762725" y="4248692"/>
            <a:ext cx="2697127" cy="4726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473B65A9-7461-D0DD-9D6D-C147643D3599}"/>
              </a:ext>
            </a:extLst>
          </p:cNvPr>
          <p:cNvCxnSpPr>
            <a:cxnSpLocks/>
          </p:cNvCxnSpPr>
          <p:nvPr/>
        </p:nvCxnSpPr>
        <p:spPr>
          <a:xfrm flipV="1">
            <a:off x="4842927" y="4848078"/>
            <a:ext cx="2700873" cy="4781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B9514FDD-64F3-C787-E3F1-12EBD92A8B18}"/>
              </a:ext>
            </a:extLst>
          </p:cNvPr>
          <p:cNvCxnSpPr>
            <a:cxnSpLocks/>
          </p:cNvCxnSpPr>
          <p:nvPr/>
        </p:nvCxnSpPr>
        <p:spPr>
          <a:xfrm flipV="1">
            <a:off x="4349455" y="5753246"/>
            <a:ext cx="3194345" cy="1956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274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12294" y="1110811"/>
            <a:ext cx="7381875" cy="777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Admin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felület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258756" y="2612158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533195" y="261215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Felhasználók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megtekintése</a:t>
            </a:r>
            <a:endParaRPr lang="en-US" sz="22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222237" y="3339391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533194" y="333581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Bérletek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kezelése</a:t>
            </a:r>
            <a:endParaRPr lang="en-US" sz="22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222237" y="4050416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533195" y="4066624"/>
            <a:ext cx="5914174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QR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kód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a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felhasználók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bérlet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adataihoz</a:t>
            </a:r>
            <a:endParaRPr lang="en-US" sz="22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9EDF63B8-4323-4F4C-86FF-ECF3B03418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760" y="1992259"/>
            <a:ext cx="8792403" cy="4245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7345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03749" y="1285500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Felhasználó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i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felület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201345" y="2533649"/>
            <a:ext cx="5076908" cy="1190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  <a:spcAft>
                <a:spcPts val="1800"/>
              </a:spcAft>
            </a:pP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Szükséges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eszközök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a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weboldal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eléréséhez</a:t>
            </a:r>
            <a:r>
              <a:rPr lang="hu-HU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:</a:t>
            </a:r>
          </a:p>
          <a:p>
            <a:pPr marL="285750" indent="-28575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Okostelefon</a:t>
            </a:r>
            <a:endParaRPr lang="hu-HU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  <a:p>
            <a:pPr marL="285750" indent="-28575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Asztali számítógép</a:t>
            </a:r>
            <a:endParaRPr lang="en-US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  <a:p>
            <a:pPr marL="285750" indent="-28575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Tablet</a:t>
            </a:r>
          </a:p>
          <a:p>
            <a:pPr>
              <a:lnSpc>
                <a:spcPts val="2750"/>
              </a:lnSpc>
            </a:pPr>
            <a:endParaRPr lang="en-US" sz="2200" b="1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15035" y="442710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Kompatibilis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böngészők</a:t>
            </a:r>
            <a:r>
              <a:rPr lang="hu-HU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:</a:t>
            </a: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Brave</a:t>
            </a: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Google Chrome</a:t>
            </a: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Vivaldi</a:t>
            </a: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Safari(IOS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és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MacOS)</a:t>
            </a:r>
          </a:p>
          <a:p>
            <a:pPr>
              <a:lnSpc>
                <a:spcPts val="2750"/>
              </a:lnSpc>
            </a:pPr>
            <a:endParaRPr lang="en-US" sz="2200" b="1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2052" name="Picture 4" descr="24 IoT Devices Connecting the World | Built In">
            <a:extLst>
              <a:ext uri="{FF2B5EF4-FFF2-40B4-BE49-F238E27FC236}">
                <a16:creationId xmlns:a16="http://schemas.microsoft.com/office/drawing/2014/main" id="{4638C397-EA47-7FA0-7C64-DB4D7CA94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953" y="2359804"/>
            <a:ext cx="7027333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859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49505" y="495300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Felhasználó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i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felület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430793" y="2678072"/>
            <a:ext cx="4379458" cy="139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Funkciók</a:t>
            </a:r>
            <a:r>
              <a:rPr lang="hu-HU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:</a:t>
            </a:r>
            <a:endParaRPr lang="en-US" sz="2200" b="1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30792" y="3066215"/>
            <a:ext cx="4379458" cy="139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Jegyek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és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bérletek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vásárlása</a:t>
            </a:r>
            <a:endParaRPr lang="en-US" sz="22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Galéria</a:t>
            </a:r>
            <a:endParaRPr lang="en-US" sz="22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Bejelentkezés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és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regisztráció</a:t>
            </a:r>
            <a:endParaRPr lang="en-US" sz="22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  <a:p>
            <a:pPr>
              <a:lnSpc>
                <a:spcPts val="2750"/>
              </a:lnSpc>
            </a:pPr>
            <a:endParaRPr lang="en-US" sz="2200" b="1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8" name="image9.png">
            <a:extLst>
              <a:ext uri="{FF2B5EF4-FFF2-40B4-BE49-F238E27FC236}">
                <a16:creationId xmlns:a16="http://schemas.microsoft.com/office/drawing/2014/main" id="{9F5E41E1-7C73-450A-85D1-929511BC5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934156" y="2094892"/>
            <a:ext cx="8401279" cy="403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68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4434" y="739021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Felhasználó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i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felület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223154" y="2678072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647999" y="263705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en-US" sz="2200" b="1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223154" y="3498584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  <p:txBody>
          <a:bodyPr/>
          <a:lstStyle/>
          <a:p>
            <a:r>
              <a:rPr lang="hu-HU" dirty="0"/>
              <a:t> </a:t>
            </a:r>
          </a:p>
        </p:txBody>
      </p:sp>
      <p:sp>
        <p:nvSpPr>
          <p:cNvPr id="7" name="Text 4"/>
          <p:cNvSpPr/>
          <p:nvPr/>
        </p:nvSpPr>
        <p:spPr>
          <a:xfrm>
            <a:off x="1647998" y="263705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Jegyek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és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bérletek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vásárlása</a:t>
            </a:r>
            <a:endParaRPr lang="en-US" sz="2200" b="1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9" name="image14.png">
            <a:extLst>
              <a:ext uri="{FF2B5EF4-FFF2-40B4-BE49-F238E27FC236}">
                <a16:creationId xmlns:a16="http://schemas.microsoft.com/office/drawing/2014/main" id="{47BD057F-5730-461E-A517-2DC8A4174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886841" y="1930585"/>
            <a:ext cx="6989125" cy="3364274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AD2B6B4C-F3AB-C44E-B899-10E51FC2A16E}"/>
              </a:ext>
            </a:extLst>
          </p:cNvPr>
          <p:cNvSpPr txBox="1"/>
          <p:nvPr/>
        </p:nvSpPr>
        <p:spPr>
          <a:xfrm>
            <a:off x="1647998" y="3403370"/>
            <a:ext cx="7315200" cy="431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Kívánt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bérlet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megvás</a:t>
            </a:r>
            <a:r>
              <a:rPr lang="hu-HU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á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rlása</a:t>
            </a:r>
            <a:endParaRPr lang="en-US" sz="2200" b="1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90C0070-0427-F39A-8862-A8211EEEA188}"/>
              </a:ext>
            </a:extLst>
          </p:cNvPr>
          <p:cNvSpPr txBox="1"/>
          <p:nvPr/>
        </p:nvSpPr>
        <p:spPr>
          <a:xfrm>
            <a:off x="1647998" y="4489472"/>
            <a:ext cx="7315200" cy="431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Megerősítés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a</a:t>
            </a:r>
            <a:r>
              <a:rPr lang="hu-HU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vásárlásról</a:t>
            </a:r>
            <a:endParaRPr lang="en-US" sz="2200" b="1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F20C44D4-3F4A-52AA-05CB-1FBF99093E22}"/>
              </a:ext>
            </a:extLst>
          </p:cNvPr>
          <p:cNvCxnSpPr/>
          <p:nvPr/>
        </p:nvCxnSpPr>
        <p:spPr>
          <a:xfrm>
            <a:off x="3046684" y="3985846"/>
            <a:ext cx="0" cy="486991"/>
          </a:xfrm>
          <a:prstGeom prst="straightConnector1">
            <a:avLst/>
          </a:prstGeom>
          <a:ln w="476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3">
            <a:extLst>
              <a:ext uri="{FF2B5EF4-FFF2-40B4-BE49-F238E27FC236}">
                <a16:creationId xmlns:a16="http://schemas.microsoft.com/office/drawing/2014/main" id="{7FC34D16-BCAD-B8C8-D6BA-3BA32F16FE32}"/>
              </a:ext>
            </a:extLst>
          </p:cNvPr>
          <p:cNvSpPr/>
          <p:nvPr/>
        </p:nvSpPr>
        <p:spPr>
          <a:xfrm>
            <a:off x="1223154" y="4558489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  <p:txBody>
          <a:bodyPr/>
          <a:lstStyle/>
          <a:p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3808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/>
      <p:bldP spid="11" grpId="0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53523" y="1097617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Felhasználó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i</a:t>
            </a:r>
            <a:r>
              <a:rPr lang="en-US" sz="4400" b="1" dirty="0">
                <a:solidFill>
                  <a:srgbClr val="FFE14D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felület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953523" y="2678072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378368" y="263705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Galéria</a:t>
            </a:r>
            <a:endParaRPr lang="en-US" sz="2200" b="1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953523" y="3452816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1368971" y="3452816"/>
            <a:ext cx="6099929" cy="50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Képek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megtekintése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az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edzőteremről</a:t>
            </a:r>
            <a:endParaRPr lang="en-US" sz="2200" b="1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10" name="image15.png">
            <a:extLst>
              <a:ext uri="{FF2B5EF4-FFF2-40B4-BE49-F238E27FC236}">
                <a16:creationId xmlns:a16="http://schemas.microsoft.com/office/drawing/2014/main" id="{22C14FAC-D5E6-49D3-9EAB-CF0EE2252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663622" y="3953704"/>
            <a:ext cx="8786206" cy="414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9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9235" y="604180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Felhasználó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i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felület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19061" y="2477777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110051" y="244785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Regisztráció</a:t>
            </a:r>
            <a:r>
              <a:rPr lang="hu-HU" sz="28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:</a:t>
            </a:r>
            <a:endParaRPr lang="en-US" sz="28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66240" y="3413810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1143906" y="3395698"/>
            <a:ext cx="1018908" cy="449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Név</a:t>
            </a:r>
            <a:endParaRPr lang="en-US" sz="22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  <a:p>
            <a:pPr>
              <a:lnSpc>
                <a:spcPts val="2750"/>
              </a:lnSpc>
            </a:pPr>
            <a:endParaRPr lang="en-US" sz="22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		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9" name="image19.png">
            <a:extLst>
              <a:ext uri="{FF2B5EF4-FFF2-40B4-BE49-F238E27FC236}">
                <a16:creationId xmlns:a16="http://schemas.microsoft.com/office/drawing/2014/main" id="{5CDF34A7-0395-4CA7-8957-6A3C9AD79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3907424" y="2378439"/>
            <a:ext cx="10398513" cy="4946017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F6C66220-D56E-D52B-1BB4-1728FD1880A3}"/>
              </a:ext>
            </a:extLst>
          </p:cNvPr>
          <p:cNvSpPr txBox="1"/>
          <p:nvPr/>
        </p:nvSpPr>
        <p:spPr>
          <a:xfrm>
            <a:off x="1110051" y="4004570"/>
            <a:ext cx="7315200" cy="41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E-mail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cím</a:t>
            </a:r>
            <a:endParaRPr lang="en-US" sz="22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F949535-3655-52E2-BD74-7911D35ADDED}"/>
              </a:ext>
            </a:extLst>
          </p:cNvPr>
          <p:cNvSpPr txBox="1"/>
          <p:nvPr/>
        </p:nvSpPr>
        <p:spPr>
          <a:xfrm>
            <a:off x="1110051" y="4712049"/>
            <a:ext cx="73152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Jelszó</a:t>
            </a:r>
            <a:endParaRPr lang="hu-HU" sz="2200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7A0180CE-ECBD-D081-907D-93BD2123570E}"/>
              </a:ext>
            </a:extLst>
          </p:cNvPr>
          <p:cNvSpPr txBox="1"/>
          <p:nvPr/>
        </p:nvSpPr>
        <p:spPr>
          <a:xfrm>
            <a:off x="1110051" y="5389518"/>
            <a:ext cx="7315200" cy="41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Lakcím</a:t>
            </a:r>
            <a:endParaRPr lang="en-US" sz="22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9515807B-B87F-E6A0-E9C3-89971DB1689A}"/>
              </a:ext>
            </a:extLst>
          </p:cNvPr>
          <p:cNvSpPr txBox="1"/>
          <p:nvPr/>
        </p:nvSpPr>
        <p:spPr>
          <a:xfrm>
            <a:off x="1110051" y="6049010"/>
            <a:ext cx="7315200" cy="41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Születési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dátum</a:t>
            </a:r>
            <a:endParaRPr lang="en-US" sz="22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2F75EBA6-B140-B5E0-B615-F0758A8C233E}"/>
              </a:ext>
            </a:extLst>
          </p:cNvPr>
          <p:cNvSpPr txBox="1"/>
          <p:nvPr/>
        </p:nvSpPr>
        <p:spPr>
          <a:xfrm>
            <a:off x="1143906" y="6765582"/>
            <a:ext cx="73152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Telefonszám</a:t>
            </a:r>
            <a:endParaRPr lang="hu-HU" sz="2200" dirty="0"/>
          </a:p>
        </p:txBody>
      </p:sp>
      <p:sp>
        <p:nvSpPr>
          <p:cNvPr id="19" name="Shape 3">
            <a:extLst>
              <a:ext uri="{FF2B5EF4-FFF2-40B4-BE49-F238E27FC236}">
                <a16:creationId xmlns:a16="http://schemas.microsoft.com/office/drawing/2014/main" id="{3558A95A-920F-FA9B-03A0-879EF6562A71}"/>
              </a:ext>
            </a:extLst>
          </p:cNvPr>
          <p:cNvSpPr/>
          <p:nvPr/>
        </p:nvSpPr>
        <p:spPr>
          <a:xfrm>
            <a:off x="766240" y="4091354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20" name="Shape 3">
            <a:extLst>
              <a:ext uri="{FF2B5EF4-FFF2-40B4-BE49-F238E27FC236}">
                <a16:creationId xmlns:a16="http://schemas.microsoft.com/office/drawing/2014/main" id="{80856658-3CBA-3D95-74D6-0FFD01055BA4}"/>
              </a:ext>
            </a:extLst>
          </p:cNvPr>
          <p:cNvSpPr/>
          <p:nvPr/>
        </p:nvSpPr>
        <p:spPr>
          <a:xfrm>
            <a:off x="766240" y="4750951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21" name="Shape 3">
            <a:extLst>
              <a:ext uri="{FF2B5EF4-FFF2-40B4-BE49-F238E27FC236}">
                <a16:creationId xmlns:a16="http://schemas.microsoft.com/office/drawing/2014/main" id="{31E03C35-0F97-8E3A-6408-DD17C9D3413D}"/>
              </a:ext>
            </a:extLst>
          </p:cNvPr>
          <p:cNvSpPr/>
          <p:nvPr/>
        </p:nvSpPr>
        <p:spPr>
          <a:xfrm>
            <a:off x="766240" y="5410548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22" name="Shape 3">
            <a:extLst>
              <a:ext uri="{FF2B5EF4-FFF2-40B4-BE49-F238E27FC236}">
                <a16:creationId xmlns:a16="http://schemas.microsoft.com/office/drawing/2014/main" id="{A639BE71-CF4B-2BF6-9122-B491C022FC5C}"/>
              </a:ext>
            </a:extLst>
          </p:cNvPr>
          <p:cNvSpPr/>
          <p:nvPr/>
        </p:nvSpPr>
        <p:spPr>
          <a:xfrm>
            <a:off x="766240" y="6118027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9E65B988-F3E9-0B03-EAEC-183D7B1AEF19}"/>
              </a:ext>
            </a:extLst>
          </p:cNvPr>
          <p:cNvSpPr/>
          <p:nvPr/>
        </p:nvSpPr>
        <p:spPr>
          <a:xfrm>
            <a:off x="766240" y="6785227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</p:spTree>
    <p:extLst>
      <p:ext uri="{BB962C8B-B14F-4D97-AF65-F5344CB8AC3E}">
        <p14:creationId xmlns:p14="http://schemas.microsoft.com/office/powerpoint/2010/main" val="963698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0"/>
                            </p:stCondLst>
                            <p:childTnLst>
                              <p:par>
                                <p:cTn id="9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/>
      <p:bldP spid="11" grpId="0"/>
      <p:bldP spid="14" grpId="0"/>
      <p:bldP spid="16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46467" y="704399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Felhasználó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i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felület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255086" y="2136417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763561" y="209279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Bejelentkezés</a:t>
            </a:r>
            <a:r>
              <a:rPr lang="hu-HU" sz="24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:</a:t>
            </a:r>
            <a:endParaRPr lang="en-US" sz="2400" b="1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255086" y="3009532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1843170" y="3009532"/>
            <a:ext cx="1469314" cy="431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E</a:t>
            </a:r>
            <a:r>
              <a:rPr lang="hu-HU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-</a:t>
            </a: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mail</a:t>
            </a:r>
            <a:r>
              <a:rPr lang="hu-HU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cím</a:t>
            </a:r>
            <a:endParaRPr lang="en-US" sz="2200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10" name="image4.png">
            <a:extLst>
              <a:ext uri="{FF2B5EF4-FFF2-40B4-BE49-F238E27FC236}">
                <a16:creationId xmlns:a16="http://schemas.microsoft.com/office/drawing/2014/main" id="{D5D07281-812D-416A-953D-477A03A1A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409897" y="2630554"/>
            <a:ext cx="10850954" cy="5103746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5254AF06-485C-BC26-AE9E-DC70FC0C948D}"/>
              </a:ext>
            </a:extLst>
          </p:cNvPr>
          <p:cNvSpPr txBox="1"/>
          <p:nvPr/>
        </p:nvSpPr>
        <p:spPr>
          <a:xfrm>
            <a:off x="1763561" y="3682782"/>
            <a:ext cx="8094784" cy="431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Jelszó</a:t>
            </a:r>
          </a:p>
        </p:txBody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C635742F-2BE4-41BD-8D6A-DCB91607A50D}"/>
              </a:ext>
            </a:extLst>
          </p:cNvPr>
          <p:cNvSpPr/>
          <p:nvPr/>
        </p:nvSpPr>
        <p:spPr>
          <a:xfrm>
            <a:off x="1255086" y="3801696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</p:spTree>
    <p:extLst>
      <p:ext uri="{BB962C8B-B14F-4D97-AF65-F5344CB8AC3E}">
        <p14:creationId xmlns:p14="http://schemas.microsoft.com/office/powerpoint/2010/main" val="1338766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01918" y="1207186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Projekt</a:t>
            </a:r>
            <a:r>
              <a:rPr lang="hu-HU" sz="4400" b="1" dirty="0">
                <a:solidFill>
                  <a:schemeClr val="bg1"/>
                </a:solidFill>
                <a:latin typeface="Bahnschrift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feladat</a:t>
            </a:r>
            <a:r>
              <a:rPr lang="hu-HU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ainak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beosztása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graphicFrame>
        <p:nvGraphicFramePr>
          <p:cNvPr id="9" name="Tartalom helye 5">
            <a:extLst>
              <a:ext uri="{FF2B5EF4-FFF2-40B4-BE49-F238E27FC236}">
                <a16:creationId xmlns:a16="http://schemas.microsoft.com/office/drawing/2014/main" id="{B936F75E-7B87-4E86-BEF6-374DA60622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9681604"/>
              </p:ext>
            </p:extLst>
          </p:nvPr>
        </p:nvGraphicFramePr>
        <p:xfrm>
          <a:off x="2112882" y="2605694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98326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9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904161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Bevezetés</a:t>
            </a:r>
          </a:p>
        </p:txBody>
      </p:sp>
      <p:sp>
        <p:nvSpPr>
          <p:cNvPr id="4" name="Shape 1"/>
          <p:cNvSpPr/>
          <p:nvPr/>
        </p:nvSpPr>
        <p:spPr>
          <a:xfrm>
            <a:off x="6367462" y="1980962"/>
            <a:ext cx="3565088" cy="3194804"/>
          </a:xfrm>
          <a:prstGeom prst="roundRect">
            <a:avLst>
              <a:gd name="adj" fmla="val 11821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hu-HU" dirty="0">
              <a:latin typeface="Bahnschrift" panose="020B05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619161" y="2232660"/>
            <a:ext cx="3061692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50"/>
              </a:lnSpc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Témaválasztás indoklása</a:t>
            </a:r>
          </a:p>
        </p:txBody>
      </p:sp>
      <p:sp>
        <p:nvSpPr>
          <p:cNvPr id="6" name="Text 3"/>
          <p:cNvSpPr/>
          <p:nvPr/>
        </p:nvSpPr>
        <p:spPr>
          <a:xfrm>
            <a:off x="6619161" y="3083004"/>
            <a:ext cx="306169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b="1" dirty="0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Egészséges életmód </a:t>
            </a:r>
            <a:r>
              <a:rPr lang="en-US" sz="1950" dirty="0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fenntartása</a:t>
            </a:r>
            <a:endParaRPr lang="en-US" sz="195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619161" y="3976925"/>
            <a:ext cx="3061692" cy="805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 err="1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Testmozgás</a:t>
            </a:r>
            <a:r>
              <a:rPr lang="hu-HU" sz="1950" dirty="0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hu-HU" sz="1950" b="1" dirty="0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pozitív </a:t>
            </a:r>
          </a:p>
          <a:p>
            <a:pPr algn="l">
              <a:lnSpc>
                <a:spcPts val="3150"/>
              </a:lnSpc>
              <a:buSzPct val="100000"/>
            </a:pPr>
            <a:r>
              <a:rPr lang="hu-HU" sz="1950" b="1" dirty="0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hatásainak</a:t>
            </a:r>
            <a:r>
              <a:rPr lang="hu-HU" sz="1950" dirty="0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 bemutatása</a:t>
            </a:r>
          </a:p>
          <a:p>
            <a:pPr algn="l">
              <a:lnSpc>
                <a:spcPts val="3150"/>
              </a:lnSpc>
              <a:buSzPct val="100000"/>
            </a:pPr>
            <a:endParaRPr lang="hu-HU" sz="1950" dirty="0">
              <a:solidFill>
                <a:schemeClr val="bg1"/>
              </a:solidFill>
              <a:latin typeface="Bahnschrift" panose="020B0502040204020203" pitchFamily="34" charset="0"/>
              <a:ea typeface="Raleway Medium" pitchFamily="34" charset="-122"/>
              <a:cs typeface="Raleway Medium" pitchFamily="34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84249" y="1980962"/>
            <a:ext cx="3565088" cy="3194804"/>
          </a:xfrm>
          <a:prstGeom prst="roundRect">
            <a:avLst>
              <a:gd name="adj" fmla="val 11821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hu-HU" dirty="0">
              <a:latin typeface="Bahnschrift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35947" y="2232660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Célkitűzés</a:t>
            </a:r>
            <a:endParaRPr lang="en-US" sz="22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431363" y="2777550"/>
            <a:ext cx="3313390" cy="50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150"/>
              </a:lnSpc>
              <a:buSzPct val="100000"/>
            </a:pPr>
            <a:r>
              <a:rPr lang="hu-HU" sz="1950" dirty="0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  </a:t>
            </a:r>
            <a:r>
              <a:rPr lang="hu-HU" sz="1950" b="1" dirty="0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A</a:t>
            </a:r>
            <a:r>
              <a:rPr lang="en-US" sz="1950" b="1" dirty="0" err="1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lkalmazhatóság</a:t>
            </a:r>
            <a:r>
              <a:rPr lang="hu-HU" sz="1950" dirty="0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 a jövőben</a:t>
            </a:r>
            <a:endParaRPr lang="en-US" sz="195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431363" y="3328332"/>
            <a:ext cx="306169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 err="1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Letisztult</a:t>
            </a:r>
            <a:r>
              <a:rPr lang="en-US" sz="1950" dirty="0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950" dirty="0" err="1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megjele</a:t>
            </a:r>
            <a:r>
              <a:rPr lang="hu-HU" sz="1950" dirty="0" err="1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nítés</a:t>
            </a:r>
            <a:endParaRPr lang="en-US" sz="195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431363" y="3804999"/>
            <a:ext cx="306169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hu-HU" sz="1950" dirty="0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A</a:t>
            </a:r>
            <a:r>
              <a:rPr lang="en-US" sz="1950" dirty="0" err="1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dmin</a:t>
            </a:r>
            <a:r>
              <a:rPr lang="hu-HU" sz="1950" dirty="0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-</a:t>
            </a:r>
            <a:r>
              <a:rPr lang="en-US" sz="1950" dirty="0" err="1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és</a:t>
            </a:r>
            <a:r>
              <a:rPr lang="en-US" sz="1950" dirty="0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950" dirty="0" err="1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felhasználói</a:t>
            </a:r>
            <a:r>
              <a:rPr lang="en-US" sz="1950" dirty="0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950" b="1" dirty="0" err="1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élmény</a:t>
            </a:r>
            <a:r>
              <a:rPr lang="hu-HU" sz="1950" b="1" dirty="0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 fejlesztése</a:t>
            </a:r>
            <a:endParaRPr lang="en-US" sz="195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367462" y="5432286"/>
            <a:ext cx="7381875" cy="1897975"/>
          </a:xfrm>
          <a:prstGeom prst="roundRect">
            <a:avLst>
              <a:gd name="adj" fmla="val 19897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hu-HU" dirty="0">
              <a:latin typeface="Bahnschrift" panose="020B0502040204020203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619161" y="567916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Célközönség</a:t>
            </a:r>
            <a:endParaRPr lang="en-US" sz="22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619161" y="6179820"/>
            <a:ext cx="687847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hu-HU" sz="1950" b="1" dirty="0">
                <a:solidFill>
                  <a:schemeClr val="bg1"/>
                </a:solidFill>
                <a:latin typeface="Bahnschrift" panose="020B0502040204020203" pitchFamily="34" charset="0"/>
              </a:rPr>
              <a:t>Társadalom</a:t>
            </a:r>
            <a:r>
              <a:rPr lang="hu-HU" sz="1950" dirty="0">
                <a:solidFill>
                  <a:schemeClr val="bg1"/>
                </a:solidFill>
                <a:latin typeface="Bahnschrift" panose="020B0502040204020203" pitchFamily="34" charset="0"/>
              </a:rPr>
              <a:t> minden </a:t>
            </a:r>
            <a:r>
              <a:rPr lang="hu-HU" sz="1950" dirty="0" err="1">
                <a:solidFill>
                  <a:schemeClr val="bg1"/>
                </a:solidFill>
                <a:latin typeface="Bahnschrift" panose="020B0502040204020203" pitchFamily="34" charset="0"/>
              </a:rPr>
              <a:t>rétege</a:t>
            </a:r>
            <a:r>
              <a:rPr lang="hu-HU" sz="1950" dirty="0">
                <a:solidFill>
                  <a:schemeClr val="bg1"/>
                </a:solidFill>
                <a:latin typeface="Bahnschrift" panose="020B0502040204020203" pitchFamily="34" charset="0"/>
              </a:rPr>
              <a:t>(gyermek, nyugdíjas, stb.)</a:t>
            </a:r>
            <a:endParaRPr lang="en-US" sz="195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619161" y="6670834"/>
            <a:ext cx="687847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chemeClr val="bg1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Sportlétesítmények</a:t>
            </a:r>
            <a:endParaRPr lang="en-US" sz="195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17" name="Kép 16">
            <a:extLst>
              <a:ext uri="{FF2B5EF4-FFF2-40B4-BE49-F238E27FC236}">
                <a16:creationId xmlns:a16="http://schemas.microsoft.com/office/drawing/2014/main" id="{A462B1C0-6068-438C-8130-9A2564B48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01918" y="1207186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Források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1D9EB272-B471-4D20-A0A4-0032510730FA}"/>
              </a:ext>
            </a:extLst>
          </p:cNvPr>
          <p:cNvSpPr/>
          <p:nvPr/>
        </p:nvSpPr>
        <p:spPr>
          <a:xfrm>
            <a:off x="2081213" y="3065206"/>
            <a:ext cx="1046797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dirty="0">
                <a:solidFill>
                  <a:schemeClr val="bg1"/>
                </a:solidFill>
                <a:latin typeface="Bahnschrift" panose="020B0502040204020203" pitchFamily="34" charset="0"/>
              </a:rPr>
              <a:t>https://upload.wikimedia.org/wikipedia/commons/9/9a/Visual_Studio_Code_1.35_icon.svg</a:t>
            </a:r>
          </a:p>
          <a:p>
            <a:r>
              <a:rPr lang="hu-HU" sz="2000" dirty="0">
                <a:solidFill>
                  <a:schemeClr val="bg1"/>
                </a:solidFill>
                <a:latin typeface="Bahnschrift" panose="020B0502040204020203" pitchFamily="34" charset="0"/>
              </a:rPr>
              <a:t>https://www.drupal.org/project/next</a:t>
            </a:r>
          </a:p>
          <a:p>
            <a:r>
              <a:rPr lang="hu-HU" sz="2000" dirty="0">
                <a:solidFill>
                  <a:schemeClr val="bg1"/>
                </a:solidFill>
                <a:latin typeface="Bahnschrift" panose="020B0502040204020203" pitchFamily="34" charset="0"/>
              </a:rPr>
              <a:t>https://www.ovhcloud.com/asia/learn/what-is-mysql/</a:t>
            </a:r>
          </a:p>
          <a:p>
            <a:r>
              <a:rPr lang="hu-HU" sz="2000" dirty="0">
                <a:solidFill>
                  <a:schemeClr val="bg1"/>
                </a:solidFill>
                <a:latin typeface="Bahnschrift" panose="020B0502040204020203" pitchFamily="34" charset="0"/>
              </a:rPr>
              <a:t>https://upload.wikimedia.org/wikipedia/en/thumb/7/78/XAMPP_logo.svg/1200px-XAMPP_logo.svg.png</a:t>
            </a:r>
          </a:p>
          <a:p>
            <a:r>
              <a:rPr lang="hu-HU" sz="2000" dirty="0">
                <a:solidFill>
                  <a:schemeClr val="bg1"/>
                </a:solidFill>
                <a:latin typeface="Bahnschrift" panose="020B0502040204020203" pitchFamily="34" charset="0"/>
              </a:rPr>
              <a:t>https://medium.com/@mpmekita/prisma-orm-89f689fdc9a5</a:t>
            </a:r>
          </a:p>
          <a:p>
            <a:r>
              <a:rPr lang="hu-HU" sz="2000" dirty="0">
                <a:solidFill>
                  <a:schemeClr val="bg1"/>
                </a:solidFill>
                <a:latin typeface="Bahnschrift" panose="020B0502040204020203" pitchFamily="34" charset="0"/>
              </a:rPr>
              <a:t>https://webkul.com/blog/tailwind-css-best-practices/</a:t>
            </a:r>
          </a:p>
          <a:p>
            <a:r>
              <a:rPr lang="hu-HU" sz="2000" dirty="0">
                <a:solidFill>
                  <a:schemeClr val="bg1"/>
                </a:solidFill>
                <a:latin typeface="Bahnschrift" panose="020B0502040204020203" pitchFamily="34" charset="0"/>
              </a:rPr>
              <a:t>https://en.wikipedia.org/wiki/Node.js#/media/File:Node.js_logo.svg</a:t>
            </a:r>
          </a:p>
        </p:txBody>
      </p:sp>
    </p:spTree>
    <p:extLst>
      <p:ext uri="{BB962C8B-B14F-4D97-AF65-F5344CB8AC3E}">
        <p14:creationId xmlns:p14="http://schemas.microsoft.com/office/powerpoint/2010/main" val="1995594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25001587-F00E-42DD-901F-ACA845623B1E}"/>
              </a:ext>
            </a:extLst>
          </p:cNvPr>
          <p:cNvSpPr/>
          <p:nvPr/>
        </p:nvSpPr>
        <p:spPr>
          <a:xfrm>
            <a:off x="4204243" y="659368"/>
            <a:ext cx="62219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Köszönjük szépen a figyelmet!</a:t>
            </a:r>
          </a:p>
        </p:txBody>
      </p:sp>
      <p:pic>
        <p:nvPicPr>
          <p:cNvPr id="1026" name="Picture 2" descr="Types of Computers | GeeksforGeeks">
            <a:extLst>
              <a:ext uri="{FF2B5EF4-FFF2-40B4-BE49-F238E27FC236}">
                <a16:creationId xmlns:a16="http://schemas.microsoft.com/office/drawing/2014/main" id="{F20D4E4F-60F4-24F6-35A2-D2A6259E4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523" y="1467724"/>
            <a:ext cx="8587752" cy="610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307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72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1063" y="1783556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Fejlesztés</a:t>
            </a:r>
            <a:r>
              <a:rPr lang="en-US" sz="4400" b="1" dirty="0">
                <a:solidFill>
                  <a:srgbClr val="FFE14D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folyamata: Eszközök</a:t>
            </a:r>
          </a:p>
        </p:txBody>
      </p:sp>
      <p:sp>
        <p:nvSpPr>
          <p:cNvPr id="4" name="Shape 1"/>
          <p:cNvSpPr/>
          <p:nvPr/>
        </p:nvSpPr>
        <p:spPr>
          <a:xfrm>
            <a:off x="881063" y="3559612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699141" y="3646051"/>
            <a:ext cx="271557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Tech Stack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699141" y="4146709"/>
            <a:ext cx="2715578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Next.JS, Node JS, Prisma, Tailwind CSS</a:t>
            </a:r>
            <a:endParaRPr lang="en-US" sz="1950" dirty="0">
              <a:latin typeface="Bahnschrift" panose="020B050204020402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729401" y="3559612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5547479" y="3646051"/>
            <a:ext cx="271557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Eszközök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547479" y="4146709"/>
            <a:ext cx="2715578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Visual Studio Code, MySQL (XAMPP)</a:t>
            </a:r>
            <a:endParaRPr lang="en-US" sz="1950" dirty="0">
              <a:latin typeface="Bahnschrift" panose="020B050204020402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881063" y="5456039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1699141" y="5542478"/>
            <a:ext cx="390179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Kiterjesztett funkcionalitás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699141" y="6043136"/>
            <a:ext cx="656379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 err="1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Adatbázis</a:t>
            </a:r>
            <a:r>
              <a:rPr lang="hu-HU" sz="19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950" dirty="0" err="1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kezelé</a:t>
            </a:r>
            <a:r>
              <a:rPr lang="hu-HU" sz="19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s</a:t>
            </a:r>
            <a:r>
              <a:rPr lang="en-US" sz="19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, felhasználói élmény fejlesztése</a:t>
            </a:r>
            <a:endParaRPr lang="en-US" sz="1950" dirty="0">
              <a:latin typeface="Bahnschrift" panose="020B0502040204020203" pitchFamily="34" charset="0"/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F0240A66-853E-4C50-846E-90BA6BDDD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859" y="395384"/>
            <a:ext cx="2266401" cy="1388171"/>
          </a:xfrm>
          <a:prstGeom prst="rect">
            <a:avLst/>
          </a:prstGeom>
          <a:solidFill>
            <a:schemeClr val="bg1">
              <a:alpha val="98000"/>
            </a:schemeClr>
          </a:solidFill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7316DB1B-A2B6-49CF-8CF3-7B0F30B33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950" y="2330141"/>
            <a:ext cx="2817845" cy="1207648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1B19564A-0EF9-4386-9300-7EA35AB604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810" y="4114800"/>
            <a:ext cx="1480527" cy="1480527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064D3F0B-40B1-46F5-9B88-48AA7F37D4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633" y="6306293"/>
            <a:ext cx="1292552" cy="130547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E8CB0B77-23FE-461D-8439-DA03A4F154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93" y="4165261"/>
            <a:ext cx="1325563" cy="1325563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24617E5B-9893-4BB6-83EA-C34FC2FFE3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32" y="395384"/>
            <a:ext cx="2138426" cy="1398509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A55D2E98-8557-4B22-A57F-139DD608EB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227" y="2351964"/>
            <a:ext cx="2415296" cy="120764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1871" y="442464"/>
            <a:ext cx="6036041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Adatbázis</a:t>
            </a:r>
            <a:r>
              <a:rPr lang="en-US" sz="4400" b="1" dirty="0">
                <a:solidFill>
                  <a:srgbClr val="FFE14D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felépítése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757" y="5400682"/>
            <a:ext cx="4759922" cy="21263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355" y="217616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chemeClr val="bg1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Bérletek</a:t>
            </a:r>
            <a:r>
              <a:rPr lang="en-US" sz="2200" b="1" dirty="0">
                <a:solidFill>
                  <a:schemeClr val="bg1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tábla</a:t>
            </a:r>
            <a:r>
              <a:rPr lang="hu-HU" sz="2200" b="1" dirty="0">
                <a:solidFill>
                  <a:schemeClr val="bg1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:</a:t>
            </a:r>
            <a:endParaRPr lang="en-US" sz="22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6355" y="2525852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Azonosító, alkalmak, cím</a:t>
            </a:r>
            <a:endParaRPr lang="en-US" sz="1950" dirty="0">
              <a:latin typeface="Bahnschrift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6355" y="2928760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Felhasználói kapcsolatok</a:t>
            </a:r>
            <a:endParaRPr lang="en-US" sz="1950" dirty="0">
              <a:latin typeface="Bahnschrift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315200" y="2828918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Születési dátum, cím, telefonszám</a:t>
            </a:r>
            <a:endParaRPr lang="en-US" sz="1950" dirty="0">
              <a:latin typeface="Bahnschrift" panose="020B0502040204020203" pitchFamily="34" charset="0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A98B15F5-EA08-4FC4-882F-2226020ED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11" name="image3.png">
            <a:extLst>
              <a:ext uri="{FF2B5EF4-FFF2-40B4-BE49-F238E27FC236}">
                <a16:creationId xmlns:a16="http://schemas.microsoft.com/office/drawing/2014/main" id="{5A125486-70AB-4F98-86EC-5E0677286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7721072" y="3529153"/>
            <a:ext cx="6114415" cy="1596390"/>
          </a:xfrm>
          <a:prstGeom prst="rect">
            <a:avLst/>
          </a:prstGeom>
        </p:spPr>
      </p:pic>
      <p:pic>
        <p:nvPicPr>
          <p:cNvPr id="12" name="image1.png">
            <a:extLst>
              <a:ext uri="{FF2B5EF4-FFF2-40B4-BE49-F238E27FC236}">
                <a16:creationId xmlns:a16="http://schemas.microsoft.com/office/drawing/2014/main" id="{7F73C77A-A9AA-44F6-A22B-E4A904EA0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50380" y="3462590"/>
            <a:ext cx="7165183" cy="1639893"/>
          </a:xfrm>
          <a:prstGeom prst="rect">
            <a:avLst/>
          </a:prstGeom>
        </p:spPr>
      </p:pic>
      <p:sp>
        <p:nvSpPr>
          <p:cNvPr id="13" name="Text 1">
            <a:extLst>
              <a:ext uri="{FF2B5EF4-FFF2-40B4-BE49-F238E27FC236}">
                <a16:creationId xmlns:a16="http://schemas.microsoft.com/office/drawing/2014/main" id="{1C4D21A7-0E8E-B5FE-4555-F3287786EE23}"/>
              </a:ext>
            </a:extLst>
          </p:cNvPr>
          <p:cNvSpPr/>
          <p:nvPr/>
        </p:nvSpPr>
        <p:spPr>
          <a:xfrm>
            <a:off x="756354" y="5400682"/>
            <a:ext cx="2797373" cy="773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hu-HU" sz="2200" b="1" dirty="0">
                <a:solidFill>
                  <a:schemeClr val="bg1"/>
                </a:solidFill>
                <a:latin typeface="Bahnschrift" panose="020B0502040204020203" pitchFamily="34" charset="0"/>
                <a:ea typeface="Comfortaa Bold" pitchFamily="34" charset="-122"/>
              </a:rPr>
              <a:t>Táblák kapcsolata:</a:t>
            </a:r>
          </a:p>
          <a:p>
            <a:pPr marL="342900" indent="-3429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chemeClr val="bg1"/>
                </a:solidFill>
                <a:latin typeface="Bahnschrift" panose="020B0502040204020203" pitchFamily="34" charset="0"/>
              </a:rPr>
              <a:t>Egy-több kapcsolat</a:t>
            </a:r>
            <a:endParaRPr lang="en-US" sz="22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4745EF8C-C800-D634-CF31-7CEE609BCBCC}"/>
              </a:ext>
            </a:extLst>
          </p:cNvPr>
          <p:cNvSpPr/>
          <p:nvPr/>
        </p:nvSpPr>
        <p:spPr>
          <a:xfrm>
            <a:off x="7315200" y="198148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chemeClr val="bg1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Felhasználók</a:t>
            </a:r>
            <a:r>
              <a:rPr lang="en-US" sz="2200" b="1" dirty="0">
                <a:solidFill>
                  <a:schemeClr val="bg1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tábla</a:t>
            </a:r>
            <a:r>
              <a:rPr lang="hu-HU" sz="2200" b="1" dirty="0">
                <a:solidFill>
                  <a:schemeClr val="bg1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:</a:t>
            </a:r>
            <a:endParaRPr lang="en-US" sz="22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63853921-56C8-3264-5724-038688ECC0E3}"/>
              </a:ext>
            </a:extLst>
          </p:cNvPr>
          <p:cNvSpPr/>
          <p:nvPr/>
        </p:nvSpPr>
        <p:spPr>
          <a:xfrm>
            <a:off x="7315200" y="2368893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Név, email, </a:t>
            </a:r>
            <a:r>
              <a:rPr lang="en-US" sz="1950" dirty="0" err="1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jelszó</a:t>
            </a:r>
            <a:endParaRPr lang="en-US" sz="1950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695206"/>
            <a:ext cx="7107793" cy="664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API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Útvonalak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áttekintése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67462" y="1718310"/>
            <a:ext cx="7381875" cy="5815965"/>
          </a:xfrm>
          <a:prstGeom prst="roundRect">
            <a:avLst>
              <a:gd name="adj" fmla="val 61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75083" y="1725930"/>
            <a:ext cx="7366635" cy="10675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4160" y="1877020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Útvonal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459629" y="1877020"/>
            <a:ext cx="1355884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Kérés típusa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301287" y="1877020"/>
            <a:ext cx="1598771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Paraméterek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2142946" y="1877020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Válasz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75083" y="2793444"/>
            <a:ext cx="7366635" cy="10675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614160" y="2944535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/berlet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459629" y="2944535"/>
            <a:ext cx="1355884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GET, POST, PATCH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301288" y="2944535"/>
            <a:ext cx="1355884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userID, title, alkalom, ID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2142946" y="2944535"/>
            <a:ext cx="1359694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Berlet, Object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375083" y="3860959"/>
            <a:ext cx="7366635" cy="298084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614160" y="4012049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/user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459629" y="4012049"/>
            <a:ext cx="135588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GET, POST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0301288" y="4012049"/>
            <a:ext cx="1355884" cy="2678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email, password, name, birthDate, adress, phoneNumber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2142946" y="4012049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User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6375083" y="6841808"/>
            <a:ext cx="7366635" cy="6848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614160" y="6992898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/users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8459629" y="6992898"/>
            <a:ext cx="135588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GET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10301288" y="6992898"/>
            <a:ext cx="135588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-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12142946" y="6992898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" panose="020B0502040204020203" pitchFamily="34" charset="0"/>
                <a:ea typeface="Raleway Medium" pitchFamily="34" charset="-122"/>
                <a:cs typeface="Raleway Medium" pitchFamily="34" charset="-120"/>
              </a:rPr>
              <a:t>User list</a:t>
            </a:r>
            <a:endParaRPr lang="en-US" sz="1850" dirty="0">
              <a:latin typeface="Bahnschrift" panose="020B0502040204020203" pitchFamily="34" charset="0"/>
            </a:endParaRPr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963EFF34-ECA9-434F-A7E3-26104AC87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67462" y="2023943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200"/>
              </a:lnSpc>
            </a:pP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Regisztráció Backend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Folyamat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67462" y="3799999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987897" y="3799999"/>
            <a:ext cx="3829169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Adatfogadás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és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átalakítás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367462" y="4427380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6987897" y="441582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Jelszó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titkosítás</a:t>
            </a:r>
            <a:r>
              <a:rPr lang="hu-HU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a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367462" y="5002768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6987897" y="5002768"/>
            <a:ext cx="3555325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Felhasználó létrehozása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66781" y="5568632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6987897" y="5576166"/>
            <a:ext cx="312074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Válasz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és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hibakezelés</a:t>
            </a:r>
            <a:endParaRPr lang="hu-HU" sz="2200" b="1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hu-HU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(pl. használatban lévő email vagy telefonszám)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pic>
        <p:nvPicPr>
          <p:cNvPr id="13" name="image6.png">
            <a:extLst>
              <a:ext uri="{FF2B5EF4-FFF2-40B4-BE49-F238E27FC236}">
                <a16:creationId xmlns:a16="http://schemas.microsoft.com/office/drawing/2014/main" id="{F6E92A60-658C-42A8-ADEC-66072D955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78132" y="748497"/>
            <a:ext cx="5927022" cy="6452691"/>
          </a:xfrm>
          <a:prstGeom prst="rect">
            <a:avLst/>
          </a:prstGeom>
        </p:spPr>
      </p:pic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50821D04-982F-3019-CC0D-50C10E40F50D}"/>
              </a:ext>
            </a:extLst>
          </p:cNvPr>
          <p:cNvCxnSpPr>
            <a:cxnSpLocks/>
          </p:cNvCxnSpPr>
          <p:nvPr/>
        </p:nvCxnSpPr>
        <p:spPr>
          <a:xfrm flipH="1" flipV="1">
            <a:off x="4174586" y="1799278"/>
            <a:ext cx="2219963" cy="20230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06617E6D-12C0-1EEF-A844-F16EC7B1F3F0}"/>
              </a:ext>
            </a:extLst>
          </p:cNvPr>
          <p:cNvCxnSpPr>
            <a:cxnSpLocks/>
          </p:cNvCxnSpPr>
          <p:nvPr/>
        </p:nvCxnSpPr>
        <p:spPr>
          <a:xfrm flipH="1" flipV="1">
            <a:off x="4436410" y="2618621"/>
            <a:ext cx="1946242" cy="18340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1EE63A2A-FDB4-1321-F155-5AA6B3E23267}"/>
              </a:ext>
            </a:extLst>
          </p:cNvPr>
          <p:cNvCxnSpPr>
            <a:cxnSpLocks/>
          </p:cNvCxnSpPr>
          <p:nvPr/>
        </p:nvCxnSpPr>
        <p:spPr>
          <a:xfrm flipH="1" flipV="1">
            <a:off x="3308279" y="3289556"/>
            <a:ext cx="3059183" cy="17694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EDD65EDB-2A95-079E-EADF-8CCA0FC5F2B6}"/>
              </a:ext>
            </a:extLst>
          </p:cNvPr>
          <p:cNvCxnSpPr>
            <a:cxnSpLocks/>
          </p:cNvCxnSpPr>
          <p:nvPr/>
        </p:nvCxnSpPr>
        <p:spPr>
          <a:xfrm flipH="1" flipV="1">
            <a:off x="5225538" y="5352455"/>
            <a:ext cx="1144324" cy="2902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67462" y="896668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ts val="5200"/>
              </a:lnSpc>
              <a:buNone/>
            </a:pP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Regisztráció Frontend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Folyamat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67462" y="3114794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482775" y="3223566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600" dirty="0">
              <a:latin typeface="Bahnschrift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185541" y="320123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Űrlap validálás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367462" y="4184690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6482775" y="4321076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600" dirty="0">
              <a:latin typeface="Bahnschrift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185541" y="4271129"/>
            <a:ext cx="3187779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Dátum</a:t>
            </a:r>
            <a:r>
              <a:rPr lang="hu-HU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-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és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adatkezelés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67462" y="5254585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6482775" y="5401389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600" dirty="0">
              <a:latin typeface="Bahnschrift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185541" y="5341025"/>
            <a:ext cx="413730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Adatok elküldése backendre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367462" y="6324481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4" name="Text 11"/>
          <p:cNvSpPr/>
          <p:nvPr/>
        </p:nvSpPr>
        <p:spPr>
          <a:xfrm>
            <a:off x="6482775" y="6471285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600" dirty="0">
              <a:latin typeface="Bahnschrift" panose="020B05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185541" y="6410920"/>
            <a:ext cx="304716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Hibakezelés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E55F1AB3-BBF2-437B-9976-9615382A3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17" name="image12.png">
            <a:extLst>
              <a:ext uri="{FF2B5EF4-FFF2-40B4-BE49-F238E27FC236}">
                <a16:creationId xmlns:a16="http://schemas.microsoft.com/office/drawing/2014/main" id="{45CBC534-1115-475C-A463-C5426D500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10011" y="578630"/>
            <a:ext cx="4110974" cy="1246995"/>
          </a:xfrm>
          <a:prstGeom prst="rect">
            <a:avLst/>
          </a:prstGeom>
        </p:spPr>
      </p:pic>
      <p:pic>
        <p:nvPicPr>
          <p:cNvPr id="18" name="image21.png">
            <a:extLst>
              <a:ext uri="{FF2B5EF4-FFF2-40B4-BE49-F238E27FC236}">
                <a16:creationId xmlns:a16="http://schemas.microsoft.com/office/drawing/2014/main" id="{D99053C3-F721-4C2E-A13F-C14EFD581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544671" y="2346206"/>
            <a:ext cx="4297924" cy="4549220"/>
          </a:xfrm>
          <a:prstGeom prst="rect">
            <a:avLst/>
          </a:prstGeom>
        </p:spPr>
      </p:pic>
      <p:cxnSp>
        <p:nvCxnSpPr>
          <p:cNvPr id="2" name="Egyenes összekötő nyíllal 1">
            <a:extLst>
              <a:ext uri="{FF2B5EF4-FFF2-40B4-BE49-F238E27FC236}">
                <a16:creationId xmlns:a16="http://schemas.microsoft.com/office/drawing/2014/main" id="{D329EEA8-B937-97A7-EAA5-A7B14861DFE7}"/>
              </a:ext>
            </a:extLst>
          </p:cNvPr>
          <p:cNvCxnSpPr>
            <a:cxnSpLocks/>
          </p:cNvCxnSpPr>
          <p:nvPr/>
        </p:nvCxnSpPr>
        <p:spPr>
          <a:xfrm flipH="1" flipV="1">
            <a:off x="4140485" y="1520897"/>
            <a:ext cx="2325387" cy="16594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04B3B7DC-DAC9-AE8D-6E53-A4C77113758E}"/>
              </a:ext>
            </a:extLst>
          </p:cNvPr>
          <p:cNvCxnSpPr>
            <a:cxnSpLocks/>
          </p:cNvCxnSpPr>
          <p:nvPr/>
        </p:nvCxnSpPr>
        <p:spPr>
          <a:xfrm flipH="1" flipV="1">
            <a:off x="2961703" y="2434803"/>
            <a:ext cx="3388381" cy="18945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68B0B60C-3E78-6170-D5C2-7C1373721759}"/>
              </a:ext>
            </a:extLst>
          </p:cNvPr>
          <p:cNvCxnSpPr>
            <a:cxnSpLocks/>
          </p:cNvCxnSpPr>
          <p:nvPr/>
        </p:nvCxnSpPr>
        <p:spPr>
          <a:xfrm flipH="1" flipV="1">
            <a:off x="3513762" y="3741589"/>
            <a:ext cx="2864512" cy="16334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Egyenes összekötő nyíllal 26">
            <a:extLst>
              <a:ext uri="{FF2B5EF4-FFF2-40B4-BE49-F238E27FC236}">
                <a16:creationId xmlns:a16="http://schemas.microsoft.com/office/drawing/2014/main" id="{4DFBC93C-0254-AC21-EA65-B3BCDEB18E39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209794" y="6376051"/>
            <a:ext cx="4157668" cy="2316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0"/>
                            </p:stCondLst>
                            <p:childTnLst>
                              <p:par>
                                <p:cTn id="9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7381" y="2003312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Bejelentkezés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i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olyamat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Backend</a:t>
            </a:r>
            <a:r>
              <a:rPr lang="hu-HU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ben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17381" y="3779368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965118" y="3751796"/>
            <a:ext cx="3874651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Adatkinyerés és ellenőrzés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520369" y="4331759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965118" y="4344817"/>
            <a:ext cx="3451265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Biztonsági ellenőrzések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0369" y="4932487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977736" y="4930742"/>
            <a:ext cx="495812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Válasz előkészítése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és</a:t>
            </a: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b="1" dirty="0" err="1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hibakezelés</a:t>
            </a:r>
            <a:endParaRPr lang="hu-HU" sz="2200" b="1" dirty="0">
              <a:solidFill>
                <a:srgbClr val="D7D4CC"/>
              </a:solidFill>
              <a:latin typeface="Bahnschrift" panose="020B0502040204020203" pitchFamily="34" charset="0"/>
              <a:ea typeface="Comfortaa Bold" pitchFamily="34" charset="-122"/>
              <a:cs typeface="Comfortaa Bold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hu-HU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</a:rPr>
              <a:t>(pl. hibás jelszó, nem létező felhasználó)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76A53D76-7D7B-4E3E-B66C-A5D72FF36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11" name="image17.png">
            <a:extLst>
              <a:ext uri="{FF2B5EF4-FFF2-40B4-BE49-F238E27FC236}">
                <a16:creationId xmlns:a16="http://schemas.microsoft.com/office/drawing/2014/main" id="{DE3DE450-1B0F-44D3-8C48-C280E1813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903595" y="1971333"/>
            <a:ext cx="7584766" cy="3797503"/>
          </a:xfrm>
          <a:prstGeom prst="rect">
            <a:avLst/>
          </a:prstGeom>
        </p:spPr>
      </p:pic>
      <p:cxnSp>
        <p:nvCxnSpPr>
          <p:cNvPr id="2" name="Egyenes összekötő nyíllal 1">
            <a:extLst>
              <a:ext uri="{FF2B5EF4-FFF2-40B4-BE49-F238E27FC236}">
                <a16:creationId xmlns:a16="http://schemas.microsoft.com/office/drawing/2014/main" id="{A53D5921-C8DC-9E7A-EB54-574F227AEC54}"/>
              </a:ext>
            </a:extLst>
          </p:cNvPr>
          <p:cNvCxnSpPr>
            <a:cxnSpLocks/>
          </p:cNvCxnSpPr>
          <p:nvPr/>
        </p:nvCxnSpPr>
        <p:spPr>
          <a:xfrm flipV="1">
            <a:off x="4397339" y="2599362"/>
            <a:ext cx="2917861" cy="13754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364BDEA7-328F-1F90-0BCF-B6E9BA8AEB31}"/>
              </a:ext>
            </a:extLst>
          </p:cNvPr>
          <p:cNvCxnSpPr>
            <a:cxnSpLocks/>
          </p:cNvCxnSpPr>
          <p:nvPr/>
        </p:nvCxnSpPr>
        <p:spPr>
          <a:xfrm flipV="1">
            <a:off x="3976508" y="3287102"/>
            <a:ext cx="3350473" cy="12515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B7529ADB-0F7E-9490-4A3E-6CA28169956E}"/>
              </a:ext>
            </a:extLst>
          </p:cNvPr>
          <p:cNvCxnSpPr>
            <a:cxnSpLocks/>
          </p:cNvCxnSpPr>
          <p:nvPr/>
        </p:nvCxnSpPr>
        <p:spPr>
          <a:xfrm flipV="1">
            <a:off x="4000647" y="4428162"/>
            <a:ext cx="3342823" cy="1399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4C3F6237-203D-6553-A151-B2DC4FCD2DC6}"/>
              </a:ext>
            </a:extLst>
          </p:cNvPr>
          <p:cNvCxnSpPr>
            <a:cxnSpLocks/>
          </p:cNvCxnSpPr>
          <p:nvPr/>
        </p:nvCxnSpPr>
        <p:spPr>
          <a:xfrm>
            <a:off x="5440052" y="5156999"/>
            <a:ext cx="1886929" cy="4499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1063" y="1338739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Bejelentkezés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i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olyamat</a:t>
            </a: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Frontend</a:t>
            </a:r>
            <a:r>
              <a:rPr lang="hu-HU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ben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81063" y="3031093"/>
            <a:ext cx="566380" cy="566261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996375" y="3147900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600" dirty="0">
              <a:latin typeface="Bahnschrift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699141" y="320123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Űrlap validáció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881063" y="4184690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996375" y="4321076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600" dirty="0">
              <a:latin typeface="Bahnschrift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699141" y="427112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Űrlap kezelés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881063" y="5254585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996375" y="5401389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600" dirty="0">
              <a:latin typeface="Bahnschrift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699141" y="5341025"/>
            <a:ext cx="350139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Adatküldés backendnek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81063" y="6324481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4" name="Text 11"/>
          <p:cNvSpPr/>
          <p:nvPr/>
        </p:nvSpPr>
        <p:spPr>
          <a:xfrm>
            <a:off x="996375" y="6471285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600" dirty="0">
              <a:latin typeface="Bahnschrift" panose="020B05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699141" y="6410920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Bahnschrift" panose="020B0502040204020203" pitchFamily="34" charset="0"/>
                <a:ea typeface="Comfortaa Bold" pitchFamily="34" charset="-122"/>
                <a:cs typeface="Comfortaa Bold" pitchFamily="34" charset="-120"/>
              </a:rPr>
              <a:t>Hibakezelés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pic>
        <p:nvPicPr>
          <p:cNvPr id="17" name="image10.png">
            <a:extLst>
              <a:ext uri="{FF2B5EF4-FFF2-40B4-BE49-F238E27FC236}">
                <a16:creationId xmlns:a16="http://schemas.microsoft.com/office/drawing/2014/main" id="{60BF92A0-339D-4482-BC33-CCF806C73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228951" y="1375897"/>
            <a:ext cx="7177808" cy="5902176"/>
          </a:xfrm>
          <a:prstGeom prst="rect">
            <a:avLst/>
          </a:prstGeom>
        </p:spPr>
      </p:pic>
      <p:cxnSp>
        <p:nvCxnSpPr>
          <p:cNvPr id="2" name="Egyenes összekötő nyíllal 1">
            <a:extLst>
              <a:ext uri="{FF2B5EF4-FFF2-40B4-BE49-F238E27FC236}">
                <a16:creationId xmlns:a16="http://schemas.microsoft.com/office/drawing/2014/main" id="{029E73F7-41A6-E6A7-E2A9-46253C1523C5}"/>
              </a:ext>
            </a:extLst>
          </p:cNvPr>
          <p:cNvCxnSpPr>
            <a:cxnSpLocks/>
          </p:cNvCxnSpPr>
          <p:nvPr/>
        </p:nvCxnSpPr>
        <p:spPr>
          <a:xfrm flipV="1">
            <a:off x="3565133" y="3115990"/>
            <a:ext cx="4059626" cy="2600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3C18AEDD-6CD1-3424-0D80-014E065C5B97}"/>
              </a:ext>
            </a:extLst>
          </p:cNvPr>
          <p:cNvCxnSpPr>
            <a:cxnSpLocks/>
          </p:cNvCxnSpPr>
          <p:nvPr/>
        </p:nvCxnSpPr>
        <p:spPr>
          <a:xfrm>
            <a:off x="3411969" y="4467880"/>
            <a:ext cx="40162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Egyenes összekötő nyíllal 22">
            <a:extLst>
              <a:ext uri="{FF2B5EF4-FFF2-40B4-BE49-F238E27FC236}">
                <a16:creationId xmlns:a16="http://schemas.microsoft.com/office/drawing/2014/main" id="{92DFD2C0-FF40-95B9-2722-7D9F2F6E86FC}"/>
              </a:ext>
            </a:extLst>
          </p:cNvPr>
          <p:cNvCxnSpPr>
            <a:cxnSpLocks/>
          </p:cNvCxnSpPr>
          <p:nvPr/>
        </p:nvCxnSpPr>
        <p:spPr>
          <a:xfrm flipV="1">
            <a:off x="4748212" y="4678681"/>
            <a:ext cx="2803294" cy="8631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Egyenes összekötő nyíllal 24">
            <a:extLst>
              <a:ext uri="{FF2B5EF4-FFF2-40B4-BE49-F238E27FC236}">
                <a16:creationId xmlns:a16="http://schemas.microsoft.com/office/drawing/2014/main" id="{B1011AB6-4B93-E948-FD5A-932C6E375576}"/>
              </a:ext>
            </a:extLst>
          </p:cNvPr>
          <p:cNvCxnSpPr>
            <a:cxnSpLocks/>
          </p:cNvCxnSpPr>
          <p:nvPr/>
        </p:nvCxnSpPr>
        <p:spPr>
          <a:xfrm flipV="1">
            <a:off x="3223677" y="6585763"/>
            <a:ext cx="4571654" cy="480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0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-tém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D9A7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-tém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D9A7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-tém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D9A7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-tém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D9A7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</TotalTime>
  <Words>535</Words>
  <Application>Microsoft Office PowerPoint</Application>
  <PresentationFormat>Egyéni</PresentationFormat>
  <Paragraphs>158</Paragraphs>
  <Slides>21</Slides>
  <Notes>20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6" baseType="lpstr">
      <vt:lpstr>Bahnschrift SemiLight</vt:lpstr>
      <vt:lpstr>Arial</vt:lpstr>
      <vt:lpstr>Bahnschrift SemiBold</vt:lpstr>
      <vt:lpstr>Bahnschrift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Bruder Milán</cp:lastModifiedBy>
  <cp:revision>29</cp:revision>
  <dcterms:created xsi:type="dcterms:W3CDTF">2025-04-29T07:23:54Z</dcterms:created>
  <dcterms:modified xsi:type="dcterms:W3CDTF">2025-05-26T19:53:43Z</dcterms:modified>
</cp:coreProperties>
</file>